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4" r:id="rId4"/>
    <p:sldId id="258" r:id="rId5"/>
    <p:sldId id="259" r:id="rId6"/>
    <p:sldId id="263" r:id="rId7"/>
    <p:sldId id="260" r:id="rId8"/>
    <p:sldId id="265" r:id="rId9"/>
    <p:sldId id="261" r:id="rId10"/>
    <p:sldId id="266" r:id="rId11"/>
    <p:sldId id="274" r:id="rId12"/>
    <p:sldId id="273" r:id="rId13"/>
    <p:sldId id="272" r:id="rId14"/>
    <p:sldId id="271" r:id="rId15"/>
    <p:sldId id="270" r:id="rId16"/>
    <p:sldId id="269" r:id="rId17"/>
    <p:sldId id="268" r:id="rId18"/>
    <p:sldId id="267" r:id="rId19"/>
    <p:sldId id="262"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22.05.2021</a:t>
            </a:fld>
            <a:endParaRPr lang="tr-TR"/>
          </a:p>
        </p:txBody>
      </p:sp>
      <p:sp>
        <p:nvSpPr>
          <p:cNvPr id="8" name="Slide Number Placeholder 7"/>
          <p:cNvSpPr>
            <a:spLocks noGrp="1"/>
          </p:cNvSpPr>
          <p:nvPr>
            <p:ph type="sldNum" sz="quarter" idx="11"/>
          </p:nvPr>
        </p:nvSpPr>
        <p:spPr/>
        <p:txBody>
          <a:bodyPr/>
          <a:lstStyle/>
          <a:p>
            <a:fld id="{F302176B-0E47-46AC-8F43-DAB4B8A37D06}"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A23720DD-5B6D-40BF-8493-A6B52D484E6B}" type="datetimeFigureOut">
              <a:rPr lang="tr-TR" smtClean="0"/>
              <a:t>22.05.2021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22.05.2021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A23720DD-5B6D-40BF-8493-A6B52D484E6B}" type="datetimeFigureOut">
              <a:rPr lang="tr-TR" smtClean="0"/>
              <a:t>22.05.2021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22.05.2021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22.05.2021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22.05.2021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22.05.2021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22.05.2021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3720DD-5B6D-40BF-8493-A6B52D484E6B}" type="datetimeFigureOut">
              <a:rPr lang="tr-TR" smtClean="0"/>
              <a:t>22.05.2021</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02176B-0E47-46AC-8F43-DAB4B8A37D06}"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DEMİR YOLU ULAŞIMI</a:t>
            </a:r>
            <a:endParaRPr lang="tr-TR" dirty="0"/>
          </a:p>
        </p:txBody>
      </p:sp>
      <p:sp>
        <p:nvSpPr>
          <p:cNvPr id="3" name="Alt Başlık 2"/>
          <p:cNvSpPr>
            <a:spLocks noGrp="1"/>
          </p:cNvSpPr>
          <p:nvPr>
            <p:ph type="subTitle" idx="1"/>
          </p:nvPr>
        </p:nvSpPr>
        <p:spPr/>
        <p:txBody>
          <a:bodyPr>
            <a:normAutofit fontScale="77500" lnSpcReduction="20000"/>
          </a:bodyPr>
          <a:lstStyle/>
          <a:p>
            <a:r>
              <a:rPr lang="tr-TR" dirty="0" smtClean="0"/>
              <a:t>İSİM : MERVE</a:t>
            </a:r>
          </a:p>
          <a:p>
            <a:r>
              <a:rPr lang="tr-TR" dirty="0" smtClean="0"/>
              <a:t>SOYAD: ERAT</a:t>
            </a:r>
          </a:p>
          <a:p>
            <a:r>
              <a:rPr lang="tr-TR" dirty="0" smtClean="0"/>
              <a:t>SINIF:8/C</a:t>
            </a:r>
          </a:p>
          <a:p>
            <a:r>
              <a:rPr lang="tr-TR" dirty="0" smtClean="0"/>
              <a:t>NO:351</a:t>
            </a:r>
            <a:endParaRPr lang="tr-TR" dirty="0"/>
          </a:p>
        </p:txBody>
      </p:sp>
    </p:spTree>
    <p:extLst>
      <p:ext uri="{BB962C8B-B14F-4D97-AF65-F5344CB8AC3E}">
        <p14:creationId xmlns:p14="http://schemas.microsoft.com/office/powerpoint/2010/main" val="252365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H="1">
            <a:off x="10908704" y="253536"/>
            <a:ext cx="1728192" cy="1143000"/>
          </a:xfrm>
        </p:spPr>
        <p:txBody>
          <a:bodyPr/>
          <a:lstStyle/>
          <a:p>
            <a:endParaRPr lang="tr-TR" dirty="0"/>
          </a:p>
        </p:txBody>
      </p:sp>
      <p:sp>
        <p:nvSpPr>
          <p:cNvPr id="3" name="İçerik Yer Tutucusu 2"/>
          <p:cNvSpPr>
            <a:spLocks noGrp="1"/>
          </p:cNvSpPr>
          <p:nvPr>
            <p:ph idx="1"/>
          </p:nvPr>
        </p:nvSpPr>
        <p:spPr>
          <a:xfrm>
            <a:off x="457200" y="116632"/>
            <a:ext cx="8229600" cy="6055885"/>
          </a:xfrm>
        </p:spPr>
        <p:txBody>
          <a:bodyPr>
            <a:normAutofit/>
          </a:bodyPr>
          <a:lstStyle/>
          <a:p>
            <a:r>
              <a:rPr lang="tr-TR" sz="9600" dirty="0"/>
              <a:t>Demir Yolu Ulaşımı Yönergesi </a:t>
            </a:r>
          </a:p>
        </p:txBody>
      </p:sp>
    </p:spTree>
    <p:extLst>
      <p:ext uri="{BB962C8B-B14F-4D97-AF65-F5344CB8AC3E}">
        <p14:creationId xmlns:p14="http://schemas.microsoft.com/office/powerpoint/2010/main" val="2240750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1-Tasarlanan  </a:t>
            </a:r>
            <a:r>
              <a:rPr lang="tr-TR" dirty="0"/>
              <a:t>kullanıcılar </a:t>
            </a:r>
            <a:r>
              <a:rPr lang="tr-TR" dirty="0" smtClean="0"/>
              <a:t> için uygun  </a:t>
            </a:r>
            <a:r>
              <a:rPr lang="tr-TR" dirty="0"/>
              <a:t>mu</a:t>
            </a:r>
            <a:r>
              <a:rPr lang="tr-TR" dirty="0" smtClean="0"/>
              <a:t>?  Güvenli  mi </a:t>
            </a:r>
            <a:endParaRPr lang="tr-TR" dirty="0"/>
          </a:p>
        </p:txBody>
      </p:sp>
      <p:sp>
        <p:nvSpPr>
          <p:cNvPr id="3" name="İçerik Yer Tutucusu 2"/>
          <p:cNvSpPr>
            <a:spLocks noGrp="1"/>
          </p:cNvSpPr>
          <p:nvPr>
            <p:ph idx="1"/>
          </p:nvPr>
        </p:nvSpPr>
        <p:spPr/>
        <p:txBody>
          <a:bodyPr/>
          <a:lstStyle/>
          <a:p>
            <a:r>
              <a:rPr lang="tr-TR" dirty="0"/>
              <a:t>Evet çok konforlu ve güvenlik açısından her önlem alınacak şekilde tedbirli bir tren.</a:t>
            </a:r>
          </a:p>
          <a:p>
            <a:endParaRPr lang="tr-TR" dirty="0"/>
          </a:p>
        </p:txBody>
      </p:sp>
    </p:spTree>
    <p:extLst>
      <p:ext uri="{BB962C8B-B14F-4D97-AF65-F5344CB8AC3E}">
        <p14:creationId xmlns:p14="http://schemas.microsoft.com/office/powerpoint/2010/main" val="85613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2-Tasarladığınız </a:t>
            </a:r>
            <a:r>
              <a:rPr lang="tr-TR" dirty="0"/>
              <a:t>araç ne tür </a:t>
            </a:r>
            <a:r>
              <a:rPr lang="tr-TR" dirty="0" smtClean="0"/>
              <a:t>enerji </a:t>
            </a:r>
            <a:r>
              <a:rPr lang="tr-TR" dirty="0"/>
              <a:t>kullanıyor?</a:t>
            </a:r>
          </a:p>
        </p:txBody>
      </p:sp>
      <p:sp>
        <p:nvSpPr>
          <p:cNvPr id="3" name="İçerik Yer Tutucusu 2"/>
          <p:cNvSpPr>
            <a:spLocks noGrp="1"/>
          </p:cNvSpPr>
          <p:nvPr>
            <p:ph idx="1"/>
          </p:nvPr>
        </p:nvSpPr>
        <p:spPr/>
        <p:txBody>
          <a:bodyPr/>
          <a:lstStyle/>
          <a:p>
            <a:r>
              <a:rPr lang="tr-TR" dirty="0"/>
              <a:t>Enerji açısından çeşitlilik sağlayacaktır mesela su ile bezin ile kömür ve madenler ile olabilir.</a:t>
            </a:r>
          </a:p>
          <a:p>
            <a:endParaRPr lang="tr-TR" dirty="0"/>
          </a:p>
        </p:txBody>
      </p:sp>
    </p:spTree>
    <p:extLst>
      <p:ext uri="{BB962C8B-B14F-4D97-AF65-F5344CB8AC3E}">
        <p14:creationId xmlns:p14="http://schemas.microsoft.com/office/powerpoint/2010/main" val="3253912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3-Tasarladığınız </a:t>
            </a:r>
            <a:r>
              <a:rPr lang="tr-TR" dirty="0" smtClean="0"/>
              <a:t> araç üretilebilir  mi </a:t>
            </a:r>
            <a:endParaRPr lang="tr-TR" dirty="0"/>
          </a:p>
        </p:txBody>
      </p:sp>
      <p:sp>
        <p:nvSpPr>
          <p:cNvPr id="3" name="İçerik Yer Tutucusu 2"/>
          <p:cNvSpPr>
            <a:spLocks noGrp="1"/>
          </p:cNvSpPr>
          <p:nvPr>
            <p:ph idx="1"/>
          </p:nvPr>
        </p:nvSpPr>
        <p:spPr/>
        <p:txBody>
          <a:bodyPr/>
          <a:lstStyle/>
          <a:p>
            <a:r>
              <a:rPr lang="tr-TR" dirty="0" smtClean="0"/>
              <a:t>Evet olabilir.</a:t>
            </a:r>
            <a:endParaRPr lang="tr-TR" dirty="0"/>
          </a:p>
        </p:txBody>
      </p:sp>
    </p:spTree>
    <p:extLst>
      <p:ext uri="{BB962C8B-B14F-4D97-AF65-F5344CB8AC3E}">
        <p14:creationId xmlns:p14="http://schemas.microsoft.com/office/powerpoint/2010/main" val="356679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a:t>4-Tasarımın benzer araçlardan üstün tarafları nelerdir</a:t>
            </a:r>
            <a:r>
              <a:rPr lang="tr-TR" dirty="0"/>
              <a:t>?</a:t>
            </a:r>
          </a:p>
        </p:txBody>
      </p:sp>
      <p:sp>
        <p:nvSpPr>
          <p:cNvPr id="3" name="İçerik Yer Tutucusu 2"/>
          <p:cNvSpPr>
            <a:spLocks noGrp="1"/>
          </p:cNvSpPr>
          <p:nvPr>
            <p:ph idx="1"/>
          </p:nvPr>
        </p:nvSpPr>
        <p:spPr/>
        <p:txBody>
          <a:bodyPr/>
          <a:lstStyle/>
          <a:p>
            <a:r>
              <a:rPr lang="tr-TR" dirty="0"/>
              <a:t>Güvenli </a:t>
            </a:r>
            <a:r>
              <a:rPr lang="tr-TR" dirty="0" err="1"/>
              <a:t>olamsı</a:t>
            </a:r>
            <a:r>
              <a:rPr lang="tr-TR" dirty="0"/>
              <a:t> ve enerji çeşidi</a:t>
            </a:r>
          </a:p>
          <a:p>
            <a:endParaRPr lang="tr-TR" dirty="0"/>
          </a:p>
        </p:txBody>
      </p:sp>
    </p:spTree>
    <p:extLst>
      <p:ext uri="{BB962C8B-B14F-4D97-AF65-F5344CB8AC3E}">
        <p14:creationId xmlns:p14="http://schemas.microsoft.com/office/powerpoint/2010/main" val="427198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5- Aracınız  ergonomik mi? </a:t>
            </a:r>
            <a:endParaRPr lang="tr-TR" dirty="0"/>
          </a:p>
        </p:txBody>
      </p:sp>
      <p:sp>
        <p:nvSpPr>
          <p:cNvPr id="3" name="İçerik Yer Tutucusu 2"/>
          <p:cNvSpPr>
            <a:spLocks noGrp="1"/>
          </p:cNvSpPr>
          <p:nvPr>
            <p:ph idx="1"/>
          </p:nvPr>
        </p:nvSpPr>
        <p:spPr/>
        <p:txBody>
          <a:bodyPr/>
          <a:lstStyle/>
          <a:p>
            <a:r>
              <a:rPr lang="tr-TR" dirty="0"/>
              <a:t>Evet bence ergonomik bir araç.</a:t>
            </a:r>
          </a:p>
        </p:txBody>
      </p:sp>
    </p:spTree>
    <p:extLst>
      <p:ext uri="{BB962C8B-B14F-4D97-AF65-F5344CB8AC3E}">
        <p14:creationId xmlns:p14="http://schemas.microsoft.com/office/powerpoint/2010/main" val="141051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Çizimim </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1797" y="1600200"/>
            <a:ext cx="736040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29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200" dirty="0"/>
              <a:t>6-Yenilenebilir </a:t>
            </a:r>
            <a:r>
              <a:rPr lang="tr-TR" sz="2200" dirty="0" smtClean="0"/>
              <a:t> enerji </a:t>
            </a:r>
            <a:r>
              <a:rPr lang="tr-TR" sz="2200" dirty="0"/>
              <a:t>kullanılarak </a:t>
            </a:r>
            <a:r>
              <a:rPr lang="tr-TR" sz="2200" dirty="0" smtClean="0"/>
              <a:t>geliştirilen araçların </a:t>
            </a:r>
            <a:r>
              <a:rPr lang="tr-TR" sz="2200" dirty="0"/>
              <a:t>dünyamız ve çevremiz açısından öneminin daha iyi anlaşıldığı söylenebilir mi?</a:t>
            </a:r>
          </a:p>
        </p:txBody>
      </p:sp>
      <p:sp>
        <p:nvSpPr>
          <p:cNvPr id="3" name="İçerik Yer Tutucusu 2"/>
          <p:cNvSpPr>
            <a:spLocks noGrp="1"/>
          </p:cNvSpPr>
          <p:nvPr>
            <p:ph idx="1"/>
          </p:nvPr>
        </p:nvSpPr>
        <p:spPr/>
        <p:txBody>
          <a:bodyPr/>
          <a:lstStyle/>
          <a:p>
            <a:r>
              <a:rPr lang="tr-TR" dirty="0"/>
              <a:t>Evet çünkü </a:t>
            </a:r>
            <a:r>
              <a:rPr lang="tr-TR" dirty="0" err="1"/>
              <a:t>benm</a:t>
            </a:r>
            <a:r>
              <a:rPr lang="tr-TR" dirty="0"/>
              <a:t> aracımın </a:t>
            </a:r>
            <a:r>
              <a:rPr lang="tr-TR" dirty="0" err="1"/>
              <a:t>kulandığı</a:t>
            </a:r>
            <a:r>
              <a:rPr lang="tr-TR" dirty="0"/>
              <a:t> enerji kaynakları </a:t>
            </a:r>
            <a:r>
              <a:rPr lang="tr-TR" dirty="0" err="1"/>
              <a:t>çerşitli</a:t>
            </a:r>
            <a:r>
              <a:rPr lang="tr-TR" dirty="0"/>
              <a:t> ama günümüzde böylesi </a:t>
            </a:r>
            <a:r>
              <a:rPr lang="tr-TR" dirty="0" err="1"/>
              <a:t>görinmemektedir</a:t>
            </a:r>
            <a:r>
              <a:rPr lang="tr-TR" dirty="0"/>
              <a:t>.(belki vardır ama benim </a:t>
            </a:r>
            <a:r>
              <a:rPr lang="tr-TR" dirty="0" err="1"/>
              <a:t>araştırmalarıdan</a:t>
            </a:r>
            <a:r>
              <a:rPr lang="tr-TR" dirty="0"/>
              <a:t> bulamadım.</a:t>
            </a:r>
          </a:p>
        </p:txBody>
      </p:sp>
    </p:spTree>
    <p:extLst>
      <p:ext uri="{BB962C8B-B14F-4D97-AF65-F5344CB8AC3E}">
        <p14:creationId xmlns:p14="http://schemas.microsoft.com/office/powerpoint/2010/main" val="262870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7-Tekrar yapsanız nelerini değiştirirdiniz?</a:t>
            </a:r>
          </a:p>
        </p:txBody>
      </p:sp>
      <p:sp>
        <p:nvSpPr>
          <p:cNvPr id="3" name="İçerik Yer Tutucusu 2"/>
          <p:cNvSpPr>
            <a:spLocks noGrp="1"/>
          </p:cNvSpPr>
          <p:nvPr>
            <p:ph idx="1"/>
          </p:nvPr>
        </p:nvSpPr>
        <p:spPr/>
        <p:txBody>
          <a:bodyPr/>
          <a:lstStyle/>
          <a:p>
            <a:r>
              <a:rPr lang="tr-TR" dirty="0"/>
              <a:t>Belki enerji kaynağını tek bir seçenek yapardım</a:t>
            </a:r>
          </a:p>
        </p:txBody>
      </p:sp>
    </p:spTree>
    <p:extLst>
      <p:ext uri="{BB962C8B-B14F-4D97-AF65-F5344CB8AC3E}">
        <p14:creationId xmlns:p14="http://schemas.microsoft.com/office/powerpoint/2010/main" val="3036615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H="1">
            <a:off x="12420872" y="274638"/>
            <a:ext cx="216024" cy="1143000"/>
          </a:xfrm>
        </p:spPr>
        <p:txBody>
          <a:bodyPr/>
          <a:lstStyle/>
          <a:p>
            <a:endParaRPr lang="tr-TR" dirty="0"/>
          </a:p>
        </p:txBody>
      </p:sp>
      <p:sp>
        <p:nvSpPr>
          <p:cNvPr id="3" name="İçerik Yer Tutucusu 2"/>
          <p:cNvSpPr>
            <a:spLocks noGrp="1"/>
          </p:cNvSpPr>
          <p:nvPr>
            <p:ph idx="1"/>
          </p:nvPr>
        </p:nvSpPr>
        <p:spPr>
          <a:xfrm>
            <a:off x="457200" y="620688"/>
            <a:ext cx="8229600" cy="5505475"/>
          </a:xfrm>
        </p:spPr>
        <p:txBody>
          <a:bodyPr/>
          <a:lstStyle/>
          <a:p>
            <a:endParaRPr lang="tr-TR" dirty="0" smtClean="0"/>
          </a:p>
          <a:p>
            <a:endParaRPr lang="tr-TR" dirty="0"/>
          </a:p>
          <a:p>
            <a:endParaRPr lang="tr-TR" dirty="0" smtClean="0"/>
          </a:p>
          <a:p>
            <a:pPr marL="0" indent="0">
              <a:buNone/>
            </a:pPr>
            <a:endParaRPr lang="tr-TR" dirty="0" smtClean="0"/>
          </a:p>
          <a:p>
            <a:pPr marL="0" indent="0">
              <a:buNone/>
            </a:pPr>
            <a:r>
              <a:rPr lang="tr-TR" dirty="0" smtClean="0"/>
              <a:t>BENİ  DİNLEDİĞİNİZ  </a:t>
            </a:r>
            <a:r>
              <a:rPr lang="tr-TR" dirty="0" smtClean="0"/>
              <a:t>İÇİN </a:t>
            </a:r>
            <a:r>
              <a:rPr lang="tr-TR" dirty="0" smtClean="0"/>
              <a:t> TEŞEKÜRLER</a:t>
            </a:r>
            <a:r>
              <a:rPr lang="tr-TR" dirty="0" smtClean="0"/>
              <a:t>….</a:t>
            </a:r>
            <a:endParaRPr lang="tr-TR" dirty="0"/>
          </a:p>
        </p:txBody>
      </p:sp>
      <p:sp>
        <p:nvSpPr>
          <p:cNvPr id="4" name="Gülen Yüz 3"/>
          <p:cNvSpPr/>
          <p:nvPr/>
        </p:nvSpPr>
        <p:spPr>
          <a:xfrm rot="1322532">
            <a:off x="5868144" y="3749554"/>
            <a:ext cx="1944216" cy="1584176"/>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4">
                  <a:lumMod val="50000"/>
                </a:schemeClr>
              </a:solidFill>
            </a:endParaRPr>
          </a:p>
        </p:txBody>
      </p:sp>
    </p:spTree>
    <p:extLst>
      <p:ext uri="{BB962C8B-B14F-4D97-AF65-F5344CB8AC3E}">
        <p14:creationId xmlns:p14="http://schemas.microsoft.com/office/powerpoint/2010/main" val="1803566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Demir Yolu Ulaşımı Yakıt </a:t>
            </a:r>
            <a:r>
              <a:rPr lang="tr-TR" dirty="0" err="1" smtClean="0"/>
              <a:t>Tasarufu</a:t>
            </a:r>
            <a:endParaRPr lang="tr-TR" dirty="0"/>
          </a:p>
        </p:txBody>
      </p:sp>
      <p:sp>
        <p:nvSpPr>
          <p:cNvPr id="3" name="İçerik Yer Tutucusu 2"/>
          <p:cNvSpPr>
            <a:spLocks noGrp="1"/>
          </p:cNvSpPr>
          <p:nvPr>
            <p:ph idx="1"/>
          </p:nvPr>
        </p:nvSpPr>
        <p:spPr/>
        <p:txBody>
          <a:bodyPr>
            <a:normAutofit fontScale="77500" lnSpcReduction="20000"/>
          </a:bodyPr>
          <a:lstStyle/>
          <a:p>
            <a:r>
              <a:rPr lang="tr-TR" dirty="0"/>
              <a:t>CATO  isimli  enerji  tasarrufu  için  makiniste  tavsiye  sistemi  İsveç’te  yerleşik  </a:t>
            </a:r>
            <a:r>
              <a:rPr lang="tr-TR" dirty="0" err="1"/>
              <a:t>transrail</a:t>
            </a:r>
            <a:r>
              <a:rPr lang="tr-TR" dirty="0"/>
              <a:t>  şirketince geliştirilmiştir. CATO terimi İngilizce </a:t>
            </a:r>
            <a:r>
              <a:rPr lang="tr-TR" dirty="0" err="1"/>
              <a:t>Computer-Aided</a:t>
            </a:r>
            <a:r>
              <a:rPr lang="tr-TR" dirty="0"/>
              <a:t> Train </a:t>
            </a:r>
            <a:r>
              <a:rPr lang="tr-TR" dirty="0" err="1"/>
              <a:t>Operation</a:t>
            </a:r>
            <a:r>
              <a:rPr lang="tr-TR" dirty="0"/>
              <a:t> </a:t>
            </a:r>
            <a:r>
              <a:rPr lang="tr-TR" dirty="0" err="1"/>
              <a:t>System</a:t>
            </a:r>
            <a:r>
              <a:rPr lang="tr-TR" dirty="0"/>
              <a:t> (Bilgisayar Destekli Tren İşletme  Sistemi)’in  kısaltmasıdır.  CATO  yazılımı  1999’de  geliştirilmeye  başlanmış  olup;  Stockholm Havaalanı gidiş geliş  trenlerinde,  ARLANDA  EXPRESS ve LKAB  trenlerinde  kullanılmaktadır. CATO ilk olarak 5 Nisan 2011’de İsveç’te </a:t>
            </a:r>
            <a:r>
              <a:rPr lang="tr-TR" dirty="0" err="1"/>
              <a:t>Kiruna</a:t>
            </a:r>
            <a:r>
              <a:rPr lang="tr-TR" dirty="0"/>
              <a:t> ile </a:t>
            </a:r>
            <a:r>
              <a:rPr lang="tr-TR" dirty="0" err="1"/>
              <a:t>Lulea</a:t>
            </a:r>
            <a:r>
              <a:rPr lang="tr-TR" dirty="0"/>
              <a:t> arasında demir yüklü ağır yük treninde uygulanarak gösterilmiştir. Bu teknoloji demiryolu trafik işletmesinde yeni bir çağ açmıştır. CATO yazılımı makinist uyarı  sistemi  ve  trafik  yönetiminin  tamamını  kapsamaktadır.  Bu  yazılımla;  enerji  tüketimi  %  15-25 azaltılabilmekte, altyapının trafik kapasitesi %  5-15 azaltılabilmekte, trafik dakikliği artırılabilmektedir. Yazılım tren  işletmesinde;   ileri  matematiksel  modelleme, hesaplamalar, simülasyon ve optimizasyon yapmaktadır. Makinist ile trafik kontrolörü arasında etkili etkileşim sağlamaktadır. Markizde makinistin görebildiği  ekranda  Şekil  1’de  görülen  tavsiye  niteliğindeki  optimal  hız  profiline  göre  tren kullanılmaktadır. CATO hem dizel hem de elektrikli araçlar için tasarlanmıştır </a:t>
            </a:r>
          </a:p>
        </p:txBody>
      </p:sp>
    </p:spTree>
    <p:extLst>
      <p:ext uri="{BB962C8B-B14F-4D97-AF65-F5344CB8AC3E}">
        <p14:creationId xmlns:p14="http://schemas.microsoft.com/office/powerpoint/2010/main" val="223808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60648"/>
            <a:ext cx="8411858" cy="6336704"/>
          </a:xfrm>
        </p:spPr>
      </p:pic>
    </p:spTree>
    <p:extLst>
      <p:ext uri="{BB962C8B-B14F-4D97-AF65-F5344CB8AC3E}">
        <p14:creationId xmlns:p14="http://schemas.microsoft.com/office/powerpoint/2010/main" val="124819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Demir Yolu Ulaşımı Sürtünme Aerodinamik</a:t>
            </a:r>
            <a:endParaRPr lang="tr-TR" dirty="0"/>
          </a:p>
        </p:txBody>
      </p:sp>
      <p:sp>
        <p:nvSpPr>
          <p:cNvPr id="3" name="İçerik Yer Tutucusu 2"/>
          <p:cNvSpPr>
            <a:spLocks noGrp="1"/>
          </p:cNvSpPr>
          <p:nvPr>
            <p:ph idx="1"/>
          </p:nvPr>
        </p:nvSpPr>
        <p:spPr/>
        <p:txBody>
          <a:bodyPr>
            <a:normAutofit fontScale="62500" lnSpcReduction="20000"/>
          </a:bodyPr>
          <a:lstStyle/>
          <a:p>
            <a:r>
              <a:rPr lang="tr-TR" dirty="0"/>
              <a:t>Yüksek-Hızlı-Tren (YHT) sistemlerinde, </a:t>
            </a:r>
            <a:r>
              <a:rPr lang="tr-TR" dirty="0" err="1"/>
              <a:t>CerEnerjisinin</a:t>
            </a:r>
            <a:r>
              <a:rPr lang="tr-TR" dirty="0"/>
              <a:t> (C-E) ¾’ünden daha fazlası (&gt;%75)</a:t>
            </a:r>
          </a:p>
          <a:p>
            <a:r>
              <a:rPr lang="tr-TR" dirty="0"/>
              <a:t>aracın Aerodinamik-Direncinin (</a:t>
            </a:r>
            <a:r>
              <a:rPr lang="tr-TR" dirty="0" err="1"/>
              <a:t>Aero</a:t>
            </a:r>
            <a:r>
              <a:rPr lang="tr-TR" dirty="0"/>
              <a:t>-D) aşılabilmesi</a:t>
            </a:r>
          </a:p>
          <a:p>
            <a:r>
              <a:rPr lang="tr-TR" dirty="0"/>
              <a:t>için gerekli olabilir.</a:t>
            </a:r>
          </a:p>
          <a:p>
            <a:r>
              <a:rPr lang="tr-TR" dirty="0"/>
              <a:t>İşte bu nedenledir ki, adı geçen bu direncin önceden,</a:t>
            </a:r>
          </a:p>
          <a:p>
            <a:r>
              <a:rPr lang="tr-TR" dirty="0"/>
              <a:t>daha başlangıçta mümkün mertebe hassas, güvenilir</a:t>
            </a:r>
          </a:p>
          <a:p>
            <a:r>
              <a:rPr lang="tr-TR" dirty="0"/>
              <a:t>şekilde tespit edilmesi için bir </a:t>
            </a:r>
            <a:r>
              <a:rPr lang="tr-TR" dirty="0" err="1"/>
              <a:t>metod</a:t>
            </a:r>
            <a:r>
              <a:rPr lang="tr-TR" dirty="0"/>
              <a:t> geliştirilmiştir.</a:t>
            </a:r>
          </a:p>
          <a:p>
            <a:r>
              <a:rPr lang="tr-TR" dirty="0"/>
              <a:t>Burada; parametrik Rüzgâr-Tüneli deneyleri</a:t>
            </a:r>
          </a:p>
          <a:p>
            <a:r>
              <a:rPr lang="tr-TR" dirty="0"/>
              <a:t>araştırmalarıyla mümkün olabilen en iyi </a:t>
            </a:r>
            <a:r>
              <a:rPr lang="tr-TR" dirty="0" err="1"/>
              <a:t>simulasyon</a:t>
            </a:r>
            <a:endParaRPr lang="tr-TR" dirty="0"/>
          </a:p>
          <a:p>
            <a:r>
              <a:rPr lang="tr-TR" dirty="0"/>
              <a:t>şartlarında Form-/Şekil-Direnci tespit edilir.</a:t>
            </a:r>
          </a:p>
          <a:p>
            <a:r>
              <a:rPr lang="tr-TR" dirty="0"/>
              <a:t>Sürtünme-Direnci ise, teorik olarak hesap edilerek,</a:t>
            </a:r>
          </a:p>
          <a:p>
            <a:r>
              <a:rPr lang="tr-TR" dirty="0"/>
              <a:t>kullanılır. Bazı Büyük-Test-/-Deney neticeleri</a:t>
            </a:r>
          </a:p>
          <a:p>
            <a:r>
              <a:rPr lang="tr-TR" dirty="0"/>
              <a:t>ise, tamamlayıcı olarak göz önüne alınarak</a:t>
            </a:r>
          </a:p>
          <a:p>
            <a:r>
              <a:rPr lang="tr-TR" dirty="0"/>
              <a:t>kullanılmaktadır.</a:t>
            </a:r>
          </a:p>
          <a:p>
            <a:r>
              <a:rPr lang="tr-TR" dirty="0"/>
              <a:t>Bazı YHT sistemlerinde yapılmış, gerçekleştirilmiş</a:t>
            </a:r>
          </a:p>
          <a:p>
            <a:r>
              <a:rPr lang="tr-TR" dirty="0"/>
              <a:t>deney, test, ölçüm neticelerinin, ön-tahmin</a:t>
            </a:r>
          </a:p>
          <a:p>
            <a:r>
              <a:rPr lang="tr-TR" dirty="0"/>
              <a:t>hesaplama metoduyla elde edilen neticelerle</a:t>
            </a:r>
          </a:p>
          <a:p>
            <a:r>
              <a:rPr lang="tr-TR" dirty="0"/>
              <a:t>karşılaştırılması ise, oldukça cesaret verici,</a:t>
            </a:r>
          </a:p>
          <a:p>
            <a:r>
              <a:rPr lang="tr-TR" dirty="0"/>
              <a:t>sevindiricidir.</a:t>
            </a:r>
          </a:p>
          <a:p>
            <a:endParaRPr lang="tr-TR" dirty="0"/>
          </a:p>
        </p:txBody>
      </p:sp>
    </p:spTree>
    <p:extLst>
      <p:ext uri="{BB962C8B-B14F-4D97-AF65-F5344CB8AC3E}">
        <p14:creationId xmlns:p14="http://schemas.microsoft.com/office/powerpoint/2010/main" val="375607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Demir Yolu Ulaşımı Konfor</a:t>
            </a:r>
            <a:endParaRPr lang="tr-TR" dirty="0"/>
          </a:p>
        </p:txBody>
      </p:sp>
      <p:sp>
        <p:nvSpPr>
          <p:cNvPr id="3" name="İçerik Yer Tutucusu 2"/>
          <p:cNvSpPr>
            <a:spLocks noGrp="1"/>
          </p:cNvSpPr>
          <p:nvPr>
            <p:ph idx="1"/>
          </p:nvPr>
        </p:nvSpPr>
        <p:spPr/>
        <p:txBody>
          <a:bodyPr>
            <a:normAutofit fontScale="92500" lnSpcReduction="10000"/>
          </a:bodyPr>
          <a:lstStyle/>
          <a:p>
            <a:r>
              <a:rPr lang="tr-TR" dirty="0"/>
              <a:t>Vagonlar</a:t>
            </a:r>
          </a:p>
          <a:p>
            <a:r>
              <a:rPr lang="tr-TR" dirty="0"/>
              <a:t>TCDD Taşımacılık tren seferlerine birbirinden farklı hizmetlerin sunulduğu vagon tipleri ile devam etmektedir. Yolcuların taleplerine ve ihtiyaçlarına yönelik farklı vagon tiplerini bünyesinde bulunduran kurum bu sayede müşteri memnuniyetini yüksek seviyede tutmayı amaçlamıştır. Tüm teknolojik ve modern sistemleri vagonlarına entegre etmeyi başarmış olan kurum çeşitli vagon tipleri ile de hizmet kalitesini hat saffa da yaşatır. Bu vagon tipleri arasında yolcu vagonları, özel vagonlar, </a:t>
            </a:r>
            <a:r>
              <a:rPr lang="tr-TR" dirty="0" err="1"/>
              <a:t>sofaj</a:t>
            </a:r>
            <a:r>
              <a:rPr lang="tr-TR" dirty="0"/>
              <a:t> vagon ve jeneratör vagon yer alır. Özel vagonlar kurumların ve sanayicilerin istekleri doğrultusunda, sefer gününden en az bir hafta öncesinden yalnızca kiralayan kişilerin kullanımı için hazırlanan vagonlardır.</a:t>
            </a:r>
          </a:p>
        </p:txBody>
      </p:sp>
    </p:spTree>
    <p:extLst>
      <p:ext uri="{BB962C8B-B14F-4D97-AF65-F5344CB8AC3E}">
        <p14:creationId xmlns:p14="http://schemas.microsoft.com/office/powerpoint/2010/main" val="60548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8640960" cy="6048672"/>
          </a:xfrm>
        </p:spPr>
      </p:pic>
    </p:spTree>
    <p:extLst>
      <p:ext uri="{BB962C8B-B14F-4D97-AF65-F5344CB8AC3E}">
        <p14:creationId xmlns:p14="http://schemas.microsoft.com/office/powerpoint/2010/main" val="168158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Demir Yolu Ulaşımı Ergonomisi</a:t>
            </a:r>
            <a:endParaRPr lang="tr-TR" dirty="0"/>
          </a:p>
        </p:txBody>
      </p:sp>
      <p:sp>
        <p:nvSpPr>
          <p:cNvPr id="3" name="İçerik Yer Tutucusu 2"/>
          <p:cNvSpPr>
            <a:spLocks noGrp="1"/>
          </p:cNvSpPr>
          <p:nvPr>
            <p:ph idx="1"/>
          </p:nvPr>
        </p:nvSpPr>
        <p:spPr/>
        <p:txBody>
          <a:bodyPr>
            <a:normAutofit/>
          </a:bodyPr>
          <a:lstStyle/>
          <a:p>
            <a:r>
              <a:rPr lang="tr-TR" dirty="0" smtClean="0"/>
              <a:t>Bence henüz tam ergonomik </a:t>
            </a:r>
            <a:r>
              <a:rPr lang="tr-TR" dirty="0" err="1" smtClean="0"/>
              <a:t>deyil</a:t>
            </a:r>
            <a:r>
              <a:rPr lang="tr-TR" dirty="0" smtClean="0"/>
              <a:t> hızları ve güvenlikleri açısından.</a:t>
            </a:r>
            <a:endParaRPr lang="tr-TR" dirty="0"/>
          </a:p>
        </p:txBody>
      </p:sp>
    </p:spTree>
    <p:extLst>
      <p:ext uri="{BB962C8B-B14F-4D97-AF65-F5344CB8AC3E}">
        <p14:creationId xmlns:p14="http://schemas.microsoft.com/office/powerpoint/2010/main" val="314573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49" y="476672"/>
            <a:ext cx="8988751" cy="5976664"/>
          </a:xfrm>
        </p:spPr>
      </p:pic>
    </p:spTree>
    <p:extLst>
      <p:ext uri="{BB962C8B-B14F-4D97-AF65-F5344CB8AC3E}">
        <p14:creationId xmlns:p14="http://schemas.microsoft.com/office/powerpoint/2010/main" val="383528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Demir Yolu Ulaşımı </a:t>
            </a:r>
            <a:r>
              <a:rPr lang="tr-TR" dirty="0" err="1" smtClean="0"/>
              <a:t>Maaliyet</a:t>
            </a:r>
            <a:endParaRPr lang="tr-TR" dirty="0"/>
          </a:p>
        </p:txBody>
      </p:sp>
      <p:sp>
        <p:nvSpPr>
          <p:cNvPr id="3" name="İçerik Yer Tutucusu 2"/>
          <p:cNvSpPr>
            <a:spLocks noGrp="1"/>
          </p:cNvSpPr>
          <p:nvPr>
            <p:ph idx="1"/>
          </p:nvPr>
        </p:nvSpPr>
        <p:spPr/>
        <p:txBody>
          <a:bodyPr>
            <a:normAutofit/>
          </a:bodyPr>
          <a:lstStyle/>
          <a:p>
            <a:r>
              <a:rPr lang="tr-TR" dirty="0"/>
              <a:t>Edinilen bilgiye göre projenin toplam maliyeti 8 milyar 589 milyon 046 bin 688 lira olarak öngörülürken, ÇED süreci ve uygulama projelerinin tamamlanmasına müteakip, 4 yıllık inşaat sürecinin ardından işletmeye alınması </a:t>
            </a:r>
            <a:r>
              <a:rPr lang="tr-TR" dirty="0" smtClean="0"/>
              <a:t>planlanıyor</a:t>
            </a:r>
            <a:endParaRPr lang="tr-TR" dirty="0"/>
          </a:p>
          <a:p>
            <a:endParaRPr lang="tr-TR" dirty="0"/>
          </a:p>
        </p:txBody>
      </p:sp>
    </p:spTree>
    <p:extLst>
      <p:ext uri="{BB962C8B-B14F-4D97-AF65-F5344CB8AC3E}">
        <p14:creationId xmlns:p14="http://schemas.microsoft.com/office/powerpoint/2010/main" val="2078501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31</TotalTime>
  <Words>590</Words>
  <Application>Microsoft Office PowerPoint</Application>
  <PresentationFormat>Ekran Gösterisi (4:3)</PresentationFormat>
  <Paragraphs>54</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Üst Düzey</vt:lpstr>
      <vt:lpstr>DEMİR YOLU ULAŞIMI</vt:lpstr>
      <vt:lpstr>Demir Yolu Ulaşımı Yakıt Tasarufu</vt:lpstr>
      <vt:lpstr>PowerPoint Sunusu</vt:lpstr>
      <vt:lpstr>Demir Yolu Ulaşımı Sürtünme Aerodinamik</vt:lpstr>
      <vt:lpstr>Demir Yolu Ulaşımı Konfor</vt:lpstr>
      <vt:lpstr>PowerPoint Sunusu</vt:lpstr>
      <vt:lpstr>Demir Yolu Ulaşımı Ergonomisi</vt:lpstr>
      <vt:lpstr>PowerPoint Sunusu</vt:lpstr>
      <vt:lpstr>Demir Yolu Ulaşımı Maaliyet</vt:lpstr>
      <vt:lpstr>PowerPoint Sunusu</vt:lpstr>
      <vt:lpstr>1-Tasarlanan  kullanıcılar  için uygun  mu?  Güvenli  mi </vt:lpstr>
      <vt:lpstr>2-Tasarladığınız araç ne tür enerji kullanıyor?</vt:lpstr>
      <vt:lpstr>3-Tasarladığınız  araç üretilebilir  mi </vt:lpstr>
      <vt:lpstr>4-Tasarımın benzer araçlardan üstün tarafları nelerdir?</vt:lpstr>
      <vt:lpstr>5- Aracınız  ergonomik mi? </vt:lpstr>
      <vt:lpstr>Çizimim </vt:lpstr>
      <vt:lpstr>6-Yenilenebilir  enerji kullanılarak geliştirilen araçların dünyamız ve çevremiz açısından öneminin daha iyi anlaşıldığı söylenebilir mi?</vt:lpstr>
      <vt:lpstr>7-Tekrar yapsanız nelerini değiştirirdiniz?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Packardbell</dc:creator>
  <cp:lastModifiedBy>Packardbell</cp:lastModifiedBy>
  <cp:revision>4</cp:revision>
  <dcterms:created xsi:type="dcterms:W3CDTF">2021-05-08T07:14:35Z</dcterms:created>
  <dcterms:modified xsi:type="dcterms:W3CDTF">2021-05-22T06:04:06Z</dcterms:modified>
</cp:coreProperties>
</file>